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59" r:id="rId3"/>
    <p:sldId id="276" r:id="rId4"/>
    <p:sldId id="280" r:id="rId5"/>
    <p:sldId id="277" r:id="rId6"/>
    <p:sldId id="278" r:id="rId7"/>
    <p:sldId id="274" r:id="rId8"/>
    <p:sldId id="282" r:id="rId9"/>
    <p:sldId id="279" r:id="rId10"/>
    <p:sldId id="28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28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BF9E2-8362-43AD-B82A-6CA306345E2B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E7C74-1477-4BE4-BF5D-3E59931A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584E-0A1E-4034-BCC8-980EDD177A9E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95D5C-DCE6-4D0C-B8EF-8D1CF4509223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AD6C-4011-49F3-86ED-823F707D2F73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ED7E-A8A1-41BF-A9CE-325ECEC3516B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A4CC6-2822-490B-A3B5-DF69A78B3ECF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9B61-5BF1-43DB-910F-25AC990CE1DE}" type="datetime1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EC83E-4337-40F3-9562-FCE7A71F1A57}" type="datetime1">
              <a:rPr lang="en-US" smtClean="0"/>
              <a:t>4/18/2014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FD7E8-3A64-4B00-A175-B5938BACB13B}" type="datetime1">
              <a:rPr lang="en-US" smtClean="0"/>
              <a:t>4/18/2014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0853-EE97-4F5A-BDCB-52FD0FE9D3CD}" type="datetime1">
              <a:rPr lang="en-US" smtClean="0"/>
              <a:t>4/18/2014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437D-CC73-4906-B650-D32D9BC3E90E}" type="datetime1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94400"/>
            <a:ext cx="159758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0A86-899B-4B43-9391-04EB5582828E}" type="datetime1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6" name="Picture 15" descr="New GDE logo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2250" y="5593343"/>
            <a:ext cx="290195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4672294-C57F-4844-8F90-66DB809ED856}" type="datetime1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7772400" cy="1780108"/>
          </a:xfrm>
        </p:spPr>
        <p:txBody>
          <a:bodyPr>
            <a:normAutofit/>
          </a:bodyPr>
          <a:lstStyle/>
          <a:p>
            <a:r>
              <a:rPr lang="en-ZA" sz="7200" dirty="0" smtClean="0"/>
              <a:t>SPREADSHEETS</a:t>
            </a:r>
            <a:endParaRPr lang="en-ZA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66" y="2590800"/>
            <a:ext cx="467201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93911" y="3352800"/>
            <a:ext cx="121219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6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16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605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f-ZA" dirty="0" smtClean="0"/>
              <a:t>Yet another fun activity awaits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Activity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13068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25"/>
          <a:stretch/>
        </p:blipFill>
        <p:spPr bwMode="auto">
          <a:xfrm>
            <a:off x="1066800" y="2895600"/>
            <a:ext cx="7041951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5354" y="1981200"/>
            <a:ext cx="7408333" cy="3450696"/>
          </a:xfrm>
        </p:spPr>
        <p:txBody>
          <a:bodyPr>
            <a:normAutofit/>
          </a:bodyPr>
          <a:lstStyle/>
          <a:p>
            <a:pPr lvl="0"/>
            <a:r>
              <a:rPr lang="en-ZA" dirty="0" smtClean="0"/>
              <a:t>First </a:t>
            </a:r>
            <a:r>
              <a:rPr lang="en-ZA" dirty="0"/>
              <a:t>looks: Workspace</a:t>
            </a:r>
            <a:endParaRPr lang="en-ZA" sz="3200" dirty="0"/>
          </a:p>
          <a:p>
            <a:pPr lvl="1"/>
            <a:r>
              <a:rPr lang="en-ZA" sz="2400" dirty="0"/>
              <a:t>Rows, columns, cells, sheets, </a:t>
            </a:r>
            <a:r>
              <a:rPr lang="en-ZA" sz="2400" dirty="0" smtClean="0"/>
              <a:t>workbook</a:t>
            </a:r>
            <a:endParaRPr lang="en-ZA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28800" y="28194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71800" y="28194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33800" y="28194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5400" y="6096000"/>
            <a:ext cx="15240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209800" y="2819400"/>
            <a:ext cx="3352800" cy="3276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600200" y="2819400"/>
            <a:ext cx="3505200" cy="3429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3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209799"/>
            <a:ext cx="4648199" cy="3567699"/>
          </a:xfrm>
        </p:spPr>
        <p:txBody>
          <a:bodyPr>
            <a:normAutofit/>
          </a:bodyPr>
          <a:lstStyle/>
          <a:p>
            <a:r>
              <a:rPr lang="en-ZA" dirty="0" smtClean="0"/>
              <a:t>The workspace </a:t>
            </a:r>
            <a:r>
              <a:rPr lang="en-ZA" dirty="0" smtClean="0"/>
              <a:t>consists </a:t>
            </a:r>
            <a:r>
              <a:rPr lang="en-ZA" dirty="0" smtClean="0"/>
              <a:t>out of columns and rows, not a clean white page like word.</a:t>
            </a:r>
          </a:p>
          <a:p>
            <a:r>
              <a:rPr lang="en-ZA" dirty="0" smtClean="0"/>
              <a:t>There are 1044576 rows and 16385 columns.</a:t>
            </a:r>
          </a:p>
          <a:p>
            <a:r>
              <a:rPr lang="en-ZA" dirty="0" smtClean="0"/>
              <a:t>To make the Columns and rows wider you can right click on the </a:t>
            </a:r>
            <a:r>
              <a:rPr lang="en-ZA" dirty="0" smtClean="0"/>
              <a:t>grey </a:t>
            </a:r>
            <a:r>
              <a:rPr lang="en-ZA" dirty="0" smtClean="0"/>
              <a:t>Numbers or Letters and drag bigger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ROWS and COLUMNS</a:t>
            </a:r>
            <a:endParaRPr lang="af-Z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2" b="25658"/>
          <a:stretch/>
        </p:blipFill>
        <p:spPr bwMode="auto">
          <a:xfrm>
            <a:off x="5943600" y="2743200"/>
            <a:ext cx="2843151" cy="303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88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3318933" cy="2734733"/>
          </a:xfrm>
        </p:spPr>
        <p:txBody>
          <a:bodyPr>
            <a:normAutofit/>
          </a:bodyPr>
          <a:lstStyle/>
          <a:p>
            <a:r>
              <a:rPr lang="af-ZA" dirty="0" smtClean="0"/>
              <a:t>A Cell is the block or individual cell in the worksheet where you are currently working in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Cells</a:t>
            </a:r>
            <a:endParaRPr lang="af-Z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81" b="29605"/>
          <a:stretch/>
        </p:blipFill>
        <p:spPr bwMode="auto">
          <a:xfrm>
            <a:off x="4191001" y="2134178"/>
            <a:ext cx="4066674" cy="418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743200" y="4419600"/>
            <a:ext cx="3481138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8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3395133" cy="3450696"/>
          </a:xfrm>
        </p:spPr>
        <p:txBody>
          <a:bodyPr/>
          <a:lstStyle/>
          <a:p>
            <a:r>
              <a:rPr lang="af-ZA" sz="3200" dirty="0" smtClean="0"/>
              <a:t>Worksheet </a:t>
            </a:r>
            <a:r>
              <a:rPr lang="af-ZA" sz="3200" dirty="0" smtClean="0"/>
              <a:t>is the sheet that you are currently working on</a:t>
            </a:r>
            <a:r>
              <a:rPr lang="af-ZA" dirty="0" smtClean="0"/>
              <a:t>.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WORKSHEETS</a:t>
            </a:r>
            <a:endParaRPr lang="af-Z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6"/>
          <a:stretch/>
        </p:blipFill>
        <p:spPr bwMode="auto">
          <a:xfrm>
            <a:off x="4561490" y="2133600"/>
            <a:ext cx="457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590800" y="4953000"/>
            <a:ext cx="24384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7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3242733" cy="3450696"/>
          </a:xfrm>
        </p:spPr>
        <p:txBody>
          <a:bodyPr/>
          <a:lstStyle/>
          <a:p>
            <a:r>
              <a:rPr lang="af-ZA" dirty="0" smtClean="0"/>
              <a:t>Workbook is the whole spreadsheet file, it contain all the pages in the file</a:t>
            </a: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WORKBOOK</a:t>
            </a:r>
            <a:endParaRPr lang="af-Z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2" r="80681" b="6780"/>
          <a:stretch/>
        </p:blipFill>
        <p:spPr bwMode="auto">
          <a:xfrm>
            <a:off x="4138862" y="2893325"/>
            <a:ext cx="5005137" cy="300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981200" y="4267200"/>
            <a:ext cx="3048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66312" y="4988825"/>
            <a:ext cx="2596487" cy="685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90321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1" y="2286000"/>
            <a:ext cx="3200400" cy="3450696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ZA" sz="2600" dirty="0" smtClean="0"/>
              <a:t>Cell reference is when you combine the Letter and the number which contains the value (100) you will say </a:t>
            </a:r>
            <a:r>
              <a:rPr lang="en-ZA" sz="4400" b="1" dirty="0" smtClean="0"/>
              <a:t>A1. </a:t>
            </a:r>
            <a:endParaRPr lang="en-ZA" sz="4400" b="1" dirty="0"/>
          </a:p>
          <a:p>
            <a:pPr marL="0" indent="0">
              <a:buNone/>
            </a:pPr>
            <a:endParaRPr lang="af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Cell Reference</a:t>
            </a:r>
            <a:endParaRPr lang="af-Z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1" r="90310" b="64474"/>
          <a:stretch/>
        </p:blipFill>
        <p:spPr bwMode="auto">
          <a:xfrm>
            <a:off x="3962400" y="2590800"/>
            <a:ext cx="5029200" cy="298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46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6270" y="1951901"/>
            <a:ext cx="7408333" cy="4117346"/>
          </a:xfrm>
        </p:spPr>
        <p:txBody>
          <a:bodyPr>
            <a:normAutofit fontScale="92500" lnSpcReduction="20000"/>
          </a:bodyPr>
          <a:lstStyle/>
          <a:p>
            <a:pPr marL="301943" lvl="1" indent="0">
              <a:buNone/>
            </a:pPr>
            <a:r>
              <a:rPr lang="en-ZA" sz="2400" dirty="0" smtClean="0"/>
              <a:t>WHY is it </a:t>
            </a:r>
            <a:r>
              <a:rPr lang="en-ZA" sz="2400" dirty="0"/>
              <a:t>importance </a:t>
            </a:r>
            <a:r>
              <a:rPr lang="en-ZA" sz="2400" dirty="0"/>
              <a:t> </a:t>
            </a:r>
            <a:r>
              <a:rPr lang="en-ZA" sz="2400" dirty="0" smtClean="0"/>
              <a:t>to use cell </a:t>
            </a:r>
            <a:r>
              <a:rPr lang="en-ZA" sz="2400" dirty="0"/>
              <a:t>references rather than constant values in cells and </a:t>
            </a:r>
            <a:r>
              <a:rPr lang="en-ZA" sz="2400" dirty="0" smtClean="0"/>
              <a:t>formulas:</a:t>
            </a:r>
          </a:p>
          <a:p>
            <a:pPr marL="301943" lvl="1" indent="0">
              <a:buNone/>
            </a:pPr>
            <a:r>
              <a:rPr lang="en-ZA" sz="2400" b="1" dirty="0" smtClean="0"/>
              <a:t>Why using A1 and not 100</a:t>
            </a:r>
          </a:p>
          <a:p>
            <a:pPr marL="759143" lvl="1" indent="-457200">
              <a:buFont typeface="+mj-lt"/>
              <a:buAutoNum type="arabicPeriod"/>
            </a:pPr>
            <a:r>
              <a:rPr lang="en-ZA" sz="2400" dirty="0" smtClean="0"/>
              <a:t>When using a function for example =(A1 + A1) the value (100) change to 200</a:t>
            </a:r>
          </a:p>
          <a:p>
            <a:pPr marL="759143" lvl="1" indent="-457200">
              <a:buFont typeface="+mj-lt"/>
              <a:buAutoNum type="arabicPeriod"/>
            </a:pPr>
            <a:r>
              <a:rPr lang="en-ZA" sz="2400" dirty="0" smtClean="0"/>
              <a:t>When using a formula =(100 + 100) the answer will be 200 as well</a:t>
            </a:r>
          </a:p>
          <a:p>
            <a:pPr marL="301943" lvl="1" indent="0">
              <a:buNone/>
            </a:pPr>
            <a:r>
              <a:rPr lang="en-ZA" sz="2400" dirty="0" smtClean="0"/>
              <a:t>BUT:  </a:t>
            </a:r>
          </a:p>
          <a:p>
            <a:pPr marL="301943" lvl="1" indent="0">
              <a:buNone/>
            </a:pPr>
            <a:endParaRPr lang="en-ZA" sz="2400" dirty="0" smtClean="0"/>
          </a:p>
          <a:p>
            <a:pPr marL="301943" lvl="1" indent="0">
              <a:buNone/>
            </a:pPr>
            <a:endParaRPr lang="en-ZA" sz="2400" dirty="0" smtClean="0"/>
          </a:p>
          <a:p>
            <a:pPr marL="301943" lvl="1" indent="0">
              <a:buNone/>
            </a:pPr>
            <a:r>
              <a:rPr lang="en-ZA" sz="2400" dirty="0" smtClean="0"/>
              <a:t>              If you change the value (100) to 120, the formula used in nr 2 will not changed. </a:t>
            </a:r>
            <a:endParaRPr lang="en-ZA" sz="2400" dirty="0"/>
          </a:p>
          <a:p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use cell References</a:t>
            </a:r>
            <a:endParaRPr lang="en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2878" y="4169598"/>
            <a:ext cx="722194" cy="86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06" y="5410200"/>
            <a:ext cx="810525" cy="121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7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4538133" cy="3450696"/>
          </a:xfrm>
        </p:spPr>
        <p:txBody>
          <a:bodyPr>
            <a:normAutofit/>
          </a:bodyPr>
          <a:lstStyle/>
          <a:p>
            <a:r>
              <a:rPr lang="en-ZA" sz="3200" dirty="0" smtClean="0"/>
              <a:t>A cell range is a group of adjacent (together – no gaps </a:t>
            </a:r>
            <a:r>
              <a:rPr lang="en-ZA" sz="3200" dirty="0" smtClean="0"/>
              <a:t>in-between) </a:t>
            </a:r>
            <a:r>
              <a:rPr lang="en-ZA" sz="3200" dirty="0" smtClean="0"/>
              <a:t>that you can select by </a:t>
            </a:r>
            <a:r>
              <a:rPr lang="en-ZA" sz="3200" dirty="0" smtClean="0"/>
              <a:t>dragging </a:t>
            </a:r>
            <a:r>
              <a:rPr lang="en-ZA" sz="3200" dirty="0" smtClean="0"/>
              <a:t>the mouse </a:t>
            </a:r>
            <a:r>
              <a:rPr lang="en-ZA" sz="3200" dirty="0" smtClean="0"/>
              <a:t>across </a:t>
            </a:r>
            <a:r>
              <a:rPr lang="en-ZA" sz="3200" dirty="0" smtClean="0"/>
              <a:t>the numbers</a:t>
            </a:r>
            <a:r>
              <a:rPr lang="af-ZA" sz="3200" dirty="0" smtClean="0"/>
              <a:t>.</a:t>
            </a:r>
            <a:endParaRPr lang="af-ZA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 smtClean="0"/>
              <a:t>Cell Range</a:t>
            </a:r>
            <a:endParaRPr lang="af-Z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86978" b="31466"/>
          <a:stretch/>
        </p:blipFill>
        <p:spPr bwMode="auto">
          <a:xfrm>
            <a:off x="5486400" y="2209800"/>
            <a:ext cx="3373821" cy="409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145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3278</TotalTime>
  <Words>266</Words>
  <Application>Microsoft Office PowerPoint</Application>
  <PresentationFormat>On-screen Show (4:3)</PresentationFormat>
  <Paragraphs>40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Waveform</vt:lpstr>
      <vt:lpstr>SPREADSHEETS</vt:lpstr>
      <vt:lpstr>Workspace</vt:lpstr>
      <vt:lpstr>ROWS and COLUMNS</vt:lpstr>
      <vt:lpstr>Cells</vt:lpstr>
      <vt:lpstr>WORKSHEETS</vt:lpstr>
      <vt:lpstr>WORKBOOK</vt:lpstr>
      <vt:lpstr>Cell Reference</vt:lpstr>
      <vt:lpstr>Why use cell References</vt:lpstr>
      <vt:lpstr>Cell Range</vt:lpstr>
      <vt:lpstr>Activity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Author</dc:creator>
  <cp:lastModifiedBy>Nelmarie</cp:lastModifiedBy>
  <cp:revision>18</cp:revision>
  <dcterms:created xsi:type="dcterms:W3CDTF">2006-08-16T00:00:00Z</dcterms:created>
  <dcterms:modified xsi:type="dcterms:W3CDTF">2014-04-18T18:28:04Z</dcterms:modified>
</cp:coreProperties>
</file>